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80" r:id="rId4"/>
    <p:sldId id="264" r:id="rId5"/>
    <p:sldId id="277" r:id="rId6"/>
    <p:sldId id="260" r:id="rId7"/>
    <p:sldId id="268" r:id="rId8"/>
    <p:sldId id="276" r:id="rId9"/>
    <p:sldId id="261" r:id="rId10"/>
    <p:sldId id="275" r:id="rId11"/>
    <p:sldId id="279" r:id="rId12"/>
    <p:sldId id="266" r:id="rId13"/>
    <p:sldId id="273" r:id="rId14"/>
    <p:sldId id="274" r:id="rId15"/>
    <p:sldId id="26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89245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4" Type="http://schemas.openxmlformats.org/officeDocument/2006/relationships/oleObject" Target="file:///C:\Users\fedellc\Desktop\NYHDIFppt\Book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4" Type="http://schemas.openxmlformats.org/officeDocument/2006/relationships/oleObject" Target="file:///C:\Users\fedellc\Desktop\NYHDIFppt\Book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dellc\Desktop\CH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1400554097404488E-2"/>
          <c:w val="0.99155501535462431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val>
            <c:numRef>
              <c:f>Sheet1!$C$8:$E$8</c:f>
              <c:numCache>
                <c:formatCode>0.00%</c:formatCode>
                <c:ptCount val="3"/>
                <c:pt idx="0">
                  <c:v>5.2322815918820357E-3</c:v>
                </c:pt>
                <c:pt idx="1">
                  <c:v>1.0465724751439037E-2</c:v>
                </c:pt>
                <c:pt idx="2">
                  <c:v>1.3004928867480677E-2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0911296"/>
        <c:axId val="540910120"/>
        <c:axId val="0"/>
      </c:bar3DChart>
      <c:catAx>
        <c:axId val="540911296"/>
        <c:scaling>
          <c:orientation val="minMax"/>
        </c:scaling>
        <c:delete val="1"/>
        <c:axPos val="b"/>
        <c:majorTickMark val="out"/>
        <c:minorTickMark val="none"/>
        <c:tickLblPos val="nextTo"/>
        <c:crossAx val="540910120"/>
        <c:crosses val="autoZero"/>
        <c:auto val="1"/>
        <c:lblAlgn val="ctr"/>
        <c:lblOffset val="100"/>
        <c:noMultiLvlLbl val="0"/>
      </c:catAx>
      <c:valAx>
        <c:axId val="5409101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0911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1400554097404488E-2"/>
          <c:w val="0.99155501535462431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val>
            <c:numRef>
              <c:f>'Sheet1 (2)'!$C$8:$E$8</c:f>
              <c:numCache>
                <c:formatCode>0.00%</c:formatCode>
                <c:ptCount val="3"/>
                <c:pt idx="0">
                  <c:v>7.3660844675506751E-2</c:v>
                </c:pt>
                <c:pt idx="1">
                  <c:v>1.0465724751439037E-2</c:v>
                </c:pt>
                <c:pt idx="2">
                  <c:v>1.3004928867480677E-2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0905808"/>
        <c:axId val="540906200"/>
        <c:axId val="0"/>
      </c:bar3DChart>
      <c:catAx>
        <c:axId val="54090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540906200"/>
        <c:crosses val="autoZero"/>
        <c:auto val="1"/>
        <c:lblAlgn val="ctr"/>
        <c:lblOffset val="100"/>
        <c:noMultiLvlLbl val="0"/>
      </c:catAx>
      <c:valAx>
        <c:axId val="5409062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090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26058617672791"/>
          <c:y val="0"/>
          <c:w val="0.49971773840769906"/>
          <c:h val="0.8699641012109765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Conformant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Sheet1!$B$13:$B$18</c:f>
              <c:strCache>
                <c:ptCount val="6"/>
                <c:pt idx="0">
                  <c:v>Client Registry</c:v>
                </c:pt>
                <c:pt idx="1">
                  <c:v>Provider (Medics) Registry</c:v>
                </c:pt>
                <c:pt idx="2">
                  <c:v>Diagnostic Imaging</c:v>
                </c:pt>
                <c:pt idx="3">
                  <c:v>Drug (non-acute) IS</c:v>
                </c:pt>
                <c:pt idx="4">
                  <c:v>Laboratory (Pathology) IS</c:v>
                </c:pt>
                <c:pt idx="5">
                  <c:v>Clinical Reports</c:v>
                </c:pt>
              </c:strCache>
            </c:strRef>
          </c:cat>
          <c:val>
            <c:numRef>
              <c:f>Sheet1!$D$13:$D$18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Partial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Sheet1!$B$13:$B$18</c:f>
              <c:strCache>
                <c:ptCount val="6"/>
                <c:pt idx="0">
                  <c:v>Client Registry</c:v>
                </c:pt>
                <c:pt idx="1">
                  <c:v>Provider (Medics) Registry</c:v>
                </c:pt>
                <c:pt idx="2">
                  <c:v>Diagnostic Imaging</c:v>
                </c:pt>
                <c:pt idx="3">
                  <c:v>Drug (non-acute) IS</c:v>
                </c:pt>
                <c:pt idx="4">
                  <c:v>Laboratory (Pathology) IS</c:v>
                </c:pt>
                <c:pt idx="5">
                  <c:v>Clinical Reports</c:v>
                </c:pt>
              </c:strCache>
            </c:strRef>
          </c:cat>
          <c:val>
            <c:numRef>
              <c:f>Sheet1!$E$13:$E$18</c:f>
              <c:numCache>
                <c:formatCode>General</c:formatCode>
                <c:ptCount val="6"/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Sheet1!$F$12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Sheet1!$B$13:$B$18</c:f>
              <c:strCache>
                <c:ptCount val="6"/>
                <c:pt idx="0">
                  <c:v>Client Registry</c:v>
                </c:pt>
                <c:pt idx="1">
                  <c:v>Provider (Medics) Registry</c:v>
                </c:pt>
                <c:pt idx="2">
                  <c:v>Diagnostic Imaging</c:v>
                </c:pt>
                <c:pt idx="3">
                  <c:v>Drug (non-acute) IS</c:v>
                </c:pt>
                <c:pt idx="4">
                  <c:v>Laboratory (Pathology) IS</c:v>
                </c:pt>
                <c:pt idx="5">
                  <c:v>Clinical Reports</c:v>
                </c:pt>
              </c:strCache>
            </c:strRef>
          </c:cat>
          <c:val>
            <c:numRef>
              <c:f>Sheet1!$F$13:$F$18</c:f>
              <c:numCache>
                <c:formatCode>General</c:formatCode>
                <c:ptCount val="6"/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Sheet1!$G$12</c:f>
              <c:strCache>
                <c:ptCount val="1"/>
                <c:pt idx="0">
                  <c:v>Commitment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Sheet1!$B$13:$B$18</c:f>
              <c:strCache>
                <c:ptCount val="6"/>
                <c:pt idx="0">
                  <c:v>Client Registry</c:v>
                </c:pt>
                <c:pt idx="1">
                  <c:v>Provider (Medics) Registry</c:v>
                </c:pt>
                <c:pt idx="2">
                  <c:v>Diagnostic Imaging</c:v>
                </c:pt>
                <c:pt idx="3">
                  <c:v>Drug (non-acute) IS</c:v>
                </c:pt>
                <c:pt idx="4">
                  <c:v>Laboratory (Pathology) IS</c:v>
                </c:pt>
                <c:pt idx="5">
                  <c:v>Clinical Reports</c:v>
                </c:pt>
              </c:strCache>
            </c:strRef>
          </c:cat>
          <c:val>
            <c:numRef>
              <c:f>Sheet1!$G$13:$G$18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Sheet1!$H$12</c:f>
              <c:strCache>
                <c:ptCount val="1"/>
                <c:pt idx="0">
                  <c:v>Legacy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Sheet1!$B$13:$B$18</c:f>
              <c:strCache>
                <c:ptCount val="6"/>
                <c:pt idx="0">
                  <c:v>Client Registry</c:v>
                </c:pt>
                <c:pt idx="1">
                  <c:v>Provider (Medics) Registry</c:v>
                </c:pt>
                <c:pt idx="2">
                  <c:v>Diagnostic Imaging</c:v>
                </c:pt>
                <c:pt idx="3">
                  <c:v>Drug (non-acute) IS</c:v>
                </c:pt>
                <c:pt idx="4">
                  <c:v>Laboratory (Pathology) IS</c:v>
                </c:pt>
                <c:pt idx="5">
                  <c:v>Clinical Reports</c:v>
                </c:pt>
              </c:strCache>
            </c:strRef>
          </c:cat>
          <c:val>
            <c:numRef>
              <c:f>Sheet1!$H$13:$H$18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Sheet1!$I$12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Sheet1!$B$13:$B$18</c:f>
              <c:strCache>
                <c:ptCount val="6"/>
                <c:pt idx="0">
                  <c:v>Client Registry</c:v>
                </c:pt>
                <c:pt idx="1">
                  <c:v>Provider (Medics) Registry</c:v>
                </c:pt>
                <c:pt idx="2">
                  <c:v>Diagnostic Imaging</c:v>
                </c:pt>
                <c:pt idx="3">
                  <c:v>Drug (non-acute) IS</c:v>
                </c:pt>
                <c:pt idx="4">
                  <c:v>Laboratory (Pathology) IS</c:v>
                </c:pt>
                <c:pt idx="5">
                  <c:v>Clinical Reports</c:v>
                </c:pt>
              </c:strCache>
            </c:strRef>
          </c:cat>
          <c:val>
            <c:numRef>
              <c:f>Sheet1!$I$13:$I$18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0910512"/>
        <c:axId val="540906592"/>
        <c:axId val="0"/>
      </c:bar3DChart>
      <c:catAx>
        <c:axId val="540910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0906592"/>
        <c:crosses val="autoZero"/>
        <c:auto val="1"/>
        <c:lblAlgn val="ctr"/>
        <c:lblOffset val="100"/>
        <c:noMultiLvlLbl val="0"/>
      </c:catAx>
      <c:valAx>
        <c:axId val="54090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0910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CC3A2-0692-48FF-897C-5994F7326F02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46B82-2166-4A1A-99C9-8DCC401C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50x, about 60% pop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0EFC04F-8F63-4F70-ACCF-F4F8531CDE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1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0EFC04F-8F63-4F70-ACCF-F4F8531CDE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6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clear what is in the scope of the 8.2 – includes both capital and running</a:t>
            </a:r>
            <a:r>
              <a:rPr lang="en-GB" baseline="0" dirty="0" smtClean="0"/>
              <a:t> costs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6B82-2166-4A1A-99C9-8DCC401C82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05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lot of time</a:t>
            </a:r>
          </a:p>
          <a:p>
            <a:r>
              <a:rPr lang="en-GB" dirty="0" smtClean="0"/>
              <a:t>Would expect progress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6B82-2166-4A1A-99C9-8DCC401C82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4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100+ pages documents that are very detailed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6B82-2166-4A1A-99C9-8DCC401C82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5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6B82-2166-4A1A-99C9-8DCC401C82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5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see summary care record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6B82-2166-4A1A-99C9-8DCC401C82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4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654" y="177281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1989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14"/>
          <p:cNvGrpSpPr/>
          <p:nvPr userDrawn="1"/>
        </p:nvGrpSpPr>
        <p:grpSpPr>
          <a:xfrm>
            <a:off x="290920" y="5132902"/>
            <a:ext cx="8582018" cy="914409"/>
            <a:chOff x="266703" y="5118244"/>
            <a:chExt cx="8582018" cy="914409"/>
          </a:xfrm>
        </p:grpSpPr>
        <p:pic>
          <p:nvPicPr>
            <p:cNvPr id="8" name="Picture 6" descr="GeneralLoader-09041609-_MG_7556-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26988" y="5132271"/>
              <a:ext cx="1349416" cy="900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66703" y="5131567"/>
              <a:ext cx="1602678" cy="90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71451" y="5118244"/>
              <a:ext cx="127727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334021" y="5124901"/>
              <a:ext cx="1269616" cy="907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158767" y="5131567"/>
              <a:ext cx="1355067" cy="90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8" descr="GeneralLoader-09072716-_MG_505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661254" y="5127507"/>
              <a:ext cx="1439905" cy="9051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9464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8229600" cy="4320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0232" y="764705"/>
            <a:ext cx="2057400" cy="52565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4705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2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6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7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17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176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73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183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528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528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5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01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4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0180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3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60849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4703"/>
            <a:ext cx="5486400" cy="3962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6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764703"/>
            <a:ext cx="9144000" cy="5256583"/>
          </a:xfrm>
          <a:prstGeom prst="rect">
            <a:avLst/>
          </a:prstGeom>
          <a:solidFill>
            <a:srgbClr val="DBB7FF"/>
          </a:solidFill>
          <a:ln w="25402">
            <a:solidFill>
              <a:srgbClr val="DBB7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93E-A1FD-40C0-BE75-E7EFB205CF70}" type="datetimeFigureOut">
              <a:rPr lang="en-GB" smtClean="0"/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CE4D-CA88-48FD-A83A-21D3B8B1405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9831" y="116631"/>
            <a:ext cx="4203195" cy="51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1424" y="6229578"/>
            <a:ext cx="1947105" cy="511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46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“Achieving Integrated Care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– Pioneering </a:t>
            </a:r>
            <a:r>
              <a:rPr lang="en-GB" sz="3100" dirty="0"/>
              <a:t>or </a:t>
            </a:r>
            <a:r>
              <a:rPr lang="en-GB" sz="3100" dirty="0" smtClean="0"/>
              <a:t>Pie-in-the-Sky?”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North America Experience – is the pie still in the sky?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Cindy Fedell</a:t>
            </a:r>
          </a:p>
          <a:p>
            <a:r>
              <a:rPr lang="en-GB" dirty="0" smtClean="0"/>
              <a:t>Director of Informatics</a:t>
            </a:r>
          </a:p>
          <a:p>
            <a:r>
              <a:rPr lang="en-GB" dirty="0" smtClean="0"/>
              <a:t>Bradford Teaching Hospitals NHS Foundation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4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Front line clinicians will see: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Regional shares of patient drug profiles across public &amp; private sector pharmacies </a:t>
            </a:r>
          </a:p>
          <a:p>
            <a:r>
              <a:rPr lang="en-GB" dirty="0"/>
              <a:t>R</a:t>
            </a:r>
            <a:r>
              <a:rPr lang="en-GB" dirty="0" smtClean="0"/>
              <a:t>egional databases &amp; exchanges for:</a:t>
            </a:r>
          </a:p>
          <a:p>
            <a:pPr lvl="1"/>
            <a:r>
              <a:rPr lang="en-GB" dirty="0" smtClean="0"/>
              <a:t>Pathology </a:t>
            </a:r>
          </a:p>
          <a:p>
            <a:pPr lvl="1"/>
            <a:r>
              <a:rPr lang="en-GB" dirty="0" smtClean="0"/>
              <a:t>Images and reports</a:t>
            </a:r>
          </a:p>
          <a:p>
            <a:pPr lvl="1"/>
            <a:r>
              <a:rPr lang="en-GB" dirty="0" smtClean="0"/>
              <a:t>Discharge Summaries</a:t>
            </a:r>
          </a:p>
          <a:p>
            <a:pPr lvl="1"/>
            <a:r>
              <a:rPr lang="en-GB" dirty="0" smtClean="0"/>
              <a:t>Consult letters is in progress</a:t>
            </a:r>
          </a:p>
          <a:p>
            <a:r>
              <a:rPr lang="en-GB" dirty="0" smtClean="0"/>
              <a:t>GP EMRs receive diagnostic results, hospital reports, admission notifications </a:t>
            </a:r>
          </a:p>
          <a:p>
            <a:r>
              <a:rPr lang="en-GB" dirty="0" smtClean="0"/>
              <a:t>Some regional, secure portals for looking into various EPRs/EMRs</a:t>
            </a:r>
          </a:p>
        </p:txBody>
      </p:sp>
    </p:spTree>
    <p:extLst>
      <p:ext uri="{BB962C8B-B14F-4D97-AF65-F5344CB8AC3E}">
        <p14:creationId xmlns:p14="http://schemas.microsoft.com/office/powerpoint/2010/main" val="540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0" t="24861" r="28372" b="17702"/>
          <a:stretch/>
        </p:blipFill>
        <p:spPr bwMode="auto">
          <a:xfrm>
            <a:off x="-36512" y="1454455"/>
            <a:ext cx="9180512" cy="540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512" y="749575"/>
            <a:ext cx="5796136" cy="165618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Canadian interoperability priorities now are focused on ensuring clinically-driven, like Local Digital Roadmap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59624" y="749575"/>
            <a:ext cx="3384376" cy="70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Currently working on advancing </a:t>
            </a:r>
            <a:r>
              <a:rPr lang="en-GB" dirty="0" err="1" smtClean="0"/>
              <a:t>eHealth</a:t>
            </a:r>
            <a:r>
              <a:rPr lang="en-GB" dirty="0" smtClean="0"/>
              <a:t> through adoption &amp; advanced computing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Effective sharing of clinical information, i.e.,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adoption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/>
              <a:t>&amp; usage</a:t>
            </a:r>
          </a:p>
          <a:p>
            <a:r>
              <a:rPr lang="en-GB" dirty="0" smtClean="0"/>
              <a:t>Refining clinical priorities </a:t>
            </a:r>
            <a:endParaRPr lang="en-GB" dirty="0"/>
          </a:p>
          <a:p>
            <a:r>
              <a:rPr lang="en-GB" dirty="0" smtClean="0"/>
              <a:t>Knowledge sharing, including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change management </a:t>
            </a:r>
            <a:r>
              <a:rPr lang="en-GB" dirty="0" smtClean="0"/>
              <a:t>process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Advanced analytical use </a:t>
            </a:r>
            <a:r>
              <a:rPr lang="en-GB" dirty="0"/>
              <a:t>of interoperable digital health solutions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eploy</a:t>
            </a:r>
            <a:r>
              <a:rPr lang="en-GB" b="1" dirty="0" smtClean="0"/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patient monitoring technologies </a:t>
            </a:r>
            <a:r>
              <a:rPr lang="en-GB" dirty="0"/>
              <a:t>for people with chronic conditions </a:t>
            </a:r>
          </a:p>
          <a:p>
            <a:r>
              <a:rPr lang="en-GB" dirty="0"/>
              <a:t>Continue </a:t>
            </a:r>
            <a:r>
              <a:rPr lang="en-GB" dirty="0" smtClean="0"/>
              <a:t>to support adoption </a:t>
            </a:r>
            <a:r>
              <a:rPr lang="en-GB" dirty="0"/>
              <a:t>and use of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electronic health records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744184"/>
            <a:ext cx="8229600" cy="110064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USA has not been working on inter-organisation information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They have focused on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‘Meaningful Use’ </a:t>
            </a:r>
            <a:r>
              <a:rPr lang="en-GB" dirty="0"/>
              <a:t>in individual organisations that did not </a:t>
            </a:r>
            <a:r>
              <a:rPr lang="en-GB" dirty="0" smtClean="0"/>
              <a:t>necessarily prioritise interoperability</a:t>
            </a:r>
            <a:endParaRPr lang="en-GB" dirty="0"/>
          </a:p>
          <a:p>
            <a:r>
              <a:rPr lang="en-GB" dirty="0" smtClean="0"/>
              <a:t>Objectives of interoperability (2014)</a:t>
            </a:r>
          </a:p>
          <a:p>
            <a:pPr lvl="1"/>
            <a:r>
              <a:rPr lang="en-GB" i="1" dirty="0" smtClean="0"/>
              <a:t>Meaning</a:t>
            </a:r>
            <a:r>
              <a:rPr lang="en-GB" dirty="0"/>
              <a:t> through the use of standardized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healthcare vocabularies</a:t>
            </a:r>
          </a:p>
          <a:p>
            <a:pPr lvl="1"/>
            <a:r>
              <a:rPr lang="en-GB" i="1" dirty="0"/>
              <a:t>S</a:t>
            </a:r>
            <a:r>
              <a:rPr lang="en-GB" i="1" dirty="0" smtClean="0"/>
              <a:t>tructure</a:t>
            </a:r>
            <a:r>
              <a:rPr lang="en-GB" dirty="0"/>
              <a:t> by leveraging standards in </a:t>
            </a:r>
            <a:r>
              <a:rPr lang="en-GB" dirty="0" smtClean="0"/>
              <a:t>HL7</a:t>
            </a:r>
            <a:endParaRPr lang="en-GB" dirty="0"/>
          </a:p>
          <a:p>
            <a:pPr lvl="1"/>
            <a:r>
              <a:rPr lang="en-GB" i="1" dirty="0"/>
              <a:t>T</a:t>
            </a:r>
            <a:r>
              <a:rPr lang="en-GB" i="1" dirty="0" smtClean="0"/>
              <a:t>ransport</a:t>
            </a:r>
            <a:r>
              <a:rPr lang="en-GB" dirty="0"/>
              <a:t> using secure email </a:t>
            </a:r>
            <a:r>
              <a:rPr lang="en-GB" dirty="0" smtClean="0"/>
              <a:t>protocols</a:t>
            </a:r>
            <a:endParaRPr lang="en-GB" dirty="0"/>
          </a:p>
          <a:p>
            <a:pPr lvl="1"/>
            <a:r>
              <a:rPr lang="en-GB" i="1" dirty="0"/>
              <a:t>S</a:t>
            </a:r>
            <a:r>
              <a:rPr lang="en-GB" i="1" dirty="0" smtClean="0"/>
              <a:t>ecurity</a:t>
            </a:r>
            <a:r>
              <a:rPr lang="en-GB" dirty="0"/>
              <a:t> through National Institute of Standards and Technology (NIST)-adopted encryption </a:t>
            </a:r>
            <a:r>
              <a:rPr lang="en-GB" dirty="0" smtClean="0"/>
              <a:t>standards</a:t>
            </a:r>
            <a:endParaRPr lang="en-GB" dirty="0"/>
          </a:p>
          <a:p>
            <a:pPr lvl="1"/>
            <a:r>
              <a:rPr lang="en-GB" i="1" dirty="0"/>
              <a:t>S</a:t>
            </a:r>
            <a:r>
              <a:rPr lang="en-GB" i="1" dirty="0" smtClean="0"/>
              <a:t>ervices</a:t>
            </a:r>
            <a:r>
              <a:rPr lang="en-GB" dirty="0"/>
              <a:t> through open, and accessible application programming interfaces (APIs</a:t>
            </a:r>
            <a:r>
              <a:rPr lang="en-GB" dirty="0" smtClean="0"/>
              <a:t>)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Certification</a:t>
            </a:r>
            <a:r>
              <a:rPr lang="en-GB" dirty="0" smtClean="0"/>
              <a:t> of software interoperability</a:t>
            </a:r>
          </a:p>
          <a:p>
            <a:r>
              <a:rPr lang="en-GB" dirty="0" smtClean="0"/>
              <a:t>Work streams on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interoperability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recently documented as still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to be defined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USA (ONC)’s next steps will refocus on getting interoperability accomplished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New investment in Health Information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Exchange £19m</a:t>
            </a:r>
          </a:p>
          <a:p>
            <a:r>
              <a:rPr lang="en-GB" dirty="0" smtClean="0"/>
              <a:t>Publish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interoperability standards</a:t>
            </a:r>
          </a:p>
          <a:p>
            <a:r>
              <a:rPr lang="en-GB" dirty="0" smtClean="0"/>
              <a:t>Develop querying specs for common clinical dataset</a:t>
            </a:r>
          </a:p>
          <a:p>
            <a:r>
              <a:rPr lang="en-GB" dirty="0" smtClean="0"/>
              <a:t>Publish data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provenance specs</a:t>
            </a:r>
          </a:p>
          <a:p>
            <a:r>
              <a:rPr lang="en-GB" dirty="0" smtClean="0"/>
              <a:t>Optimisation of GP EMRs</a:t>
            </a:r>
          </a:p>
          <a:p>
            <a:r>
              <a:rPr lang="en-GB" dirty="0" smtClean="0"/>
              <a:t>HL7’s Fast Healthcare Interoperability Resources (FIHR) for new ways to exchange</a:t>
            </a:r>
          </a:p>
          <a:p>
            <a:r>
              <a:rPr lang="en-GB" dirty="0"/>
              <a:t>C</a:t>
            </a:r>
            <a:r>
              <a:rPr lang="en-GB" dirty="0" smtClean="0"/>
              <a:t>ommon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clinical data set</a:t>
            </a:r>
          </a:p>
          <a:p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Vocabulary standards</a:t>
            </a:r>
          </a:p>
          <a:p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Data segmentation </a:t>
            </a:r>
            <a:r>
              <a:rPr lang="en-GB" dirty="0" smtClean="0"/>
              <a:t>for privacy</a:t>
            </a:r>
          </a:p>
        </p:txBody>
      </p:sp>
    </p:spTree>
    <p:extLst>
      <p:ext uri="{BB962C8B-B14F-4D97-AF65-F5344CB8AC3E}">
        <p14:creationId xmlns:p14="http://schemas.microsoft.com/office/powerpoint/2010/main" val="22660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648072"/>
          </a:xfrm>
        </p:spPr>
        <p:txBody>
          <a:bodyPr>
            <a:noAutofit/>
          </a:bodyPr>
          <a:lstStyle/>
          <a:p>
            <a:pPr algn="l"/>
            <a:r>
              <a:rPr lang="en-GB" sz="3400" dirty="0" smtClean="0"/>
              <a:t>The below respected HIMSS Model does not address interoperability, expect new NHS England maturity model will </a:t>
            </a:r>
            <a:endParaRPr lang="en-GB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3" t="42148" r="38750" b="23988"/>
          <a:stretch/>
        </p:blipFill>
        <p:spPr bwMode="auto">
          <a:xfrm>
            <a:off x="5869486" y="2227404"/>
            <a:ext cx="646730" cy="3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2" t="42179" r="38846" b="23682"/>
          <a:stretch/>
        </p:blipFill>
        <p:spPr bwMode="auto">
          <a:xfrm>
            <a:off x="6634925" y="2195990"/>
            <a:ext cx="601371" cy="39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60" y="1741191"/>
            <a:ext cx="719497" cy="480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53" y="1741192"/>
            <a:ext cx="680451" cy="428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6074712"/>
            <a:ext cx="45227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European: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Closed loop medication administration is Stage 6.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400" dirty="0" smtClean="0"/>
              <a:t>Sample data from 2014; not cumulative stages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7366570" y="2544864"/>
            <a:ext cx="589806" cy="3188392"/>
          </a:xfrm>
          <a:prstGeom prst="rect">
            <a:avLst/>
          </a:prstGeom>
          <a:solidFill>
            <a:srgbClr val="3A9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435289" y="2348880"/>
            <a:ext cx="4844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50" dirty="0" smtClean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0%</a:t>
            </a:r>
          </a:p>
          <a:p>
            <a:endParaRPr lang="en-GB" sz="1350" dirty="0" smtClean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0%</a:t>
            </a:r>
          </a:p>
          <a:p>
            <a:endParaRPr lang="en-GB" sz="1350" dirty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48%</a:t>
            </a:r>
          </a:p>
          <a:p>
            <a:endParaRPr lang="en-GB" sz="1350" dirty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4%</a:t>
            </a:r>
          </a:p>
          <a:p>
            <a:endParaRPr lang="en-GB" sz="1350" dirty="0" smtClean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9%</a:t>
            </a:r>
          </a:p>
          <a:p>
            <a:endParaRPr lang="en-GB" sz="1350" dirty="0" smtClean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16%</a:t>
            </a:r>
          </a:p>
          <a:p>
            <a:endParaRPr lang="en-GB" sz="1350" dirty="0" smtClean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15%</a:t>
            </a:r>
          </a:p>
          <a:p>
            <a:endParaRPr lang="en-GB" sz="1350" dirty="0" smtClean="0">
              <a:solidFill>
                <a:schemeClr val="bg1"/>
              </a:solidFill>
            </a:endParaRPr>
          </a:p>
          <a:p>
            <a:r>
              <a:rPr lang="en-GB" sz="1350" dirty="0" smtClean="0">
                <a:solidFill>
                  <a:schemeClr val="bg1"/>
                </a:solidFill>
              </a:rPr>
              <a:t>8%</a:t>
            </a:r>
            <a:endParaRPr lang="en-GB" sz="135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42291" r="44880" b="23846"/>
          <a:stretch/>
        </p:blipFill>
        <p:spPr bwMode="auto">
          <a:xfrm>
            <a:off x="1475656" y="2227404"/>
            <a:ext cx="4282068" cy="393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29" y="1741193"/>
            <a:ext cx="682563" cy="46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00" y="62068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Some better interoperability and some not</a:t>
            </a:r>
          </a:p>
          <a:p>
            <a:r>
              <a:rPr lang="en-GB" sz="1400" dirty="0" smtClean="0"/>
              <a:t>Canada but </a:t>
            </a:r>
            <a:r>
              <a:rPr lang="en-GB" sz="1400" dirty="0"/>
              <a:t>not the </a:t>
            </a:r>
            <a:r>
              <a:rPr lang="en-GB" sz="1400" dirty="0" smtClean="0"/>
              <a:t>USA </a:t>
            </a:r>
            <a:r>
              <a:rPr lang="en-GB" sz="1400" dirty="0"/>
              <a:t>is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a bit ahead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and a bit behind </a:t>
            </a:r>
            <a:r>
              <a:rPr lang="en-GB" sz="1400" dirty="0" smtClean="0"/>
              <a:t>England</a:t>
            </a:r>
          </a:p>
          <a:p>
            <a:pPr lvl="1"/>
            <a:r>
              <a:rPr lang="en-GB" sz="1400" dirty="0" smtClean="0"/>
              <a:t>e.g.,  Canada’s interoperable EPRs and England’s inter-organisation Summary Care Record</a:t>
            </a:r>
            <a:endParaRPr lang="en-GB" sz="1400" dirty="0"/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Vendors are incentivised </a:t>
            </a:r>
            <a:r>
              <a:rPr lang="en-GB" sz="1400" dirty="0" smtClean="0"/>
              <a:t>in North America, directly or indirectly funding has evolved software</a:t>
            </a:r>
          </a:p>
          <a:p>
            <a:r>
              <a:rPr lang="en-GB" sz="1400" dirty="0" smtClean="0"/>
              <a:t>We would need only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2-3x more investment </a:t>
            </a:r>
            <a:r>
              <a:rPr lang="en-GB" sz="1400" dirty="0" smtClean="0"/>
              <a:t>to compare to North America, much less then £8.2b at 7x</a:t>
            </a:r>
          </a:p>
          <a:p>
            <a:pPr marL="0" indent="0">
              <a:buNone/>
            </a:pPr>
            <a:r>
              <a:rPr lang="en-GB" sz="1400" dirty="0" smtClean="0"/>
              <a:t>Need specs</a:t>
            </a:r>
          </a:p>
          <a:p>
            <a:r>
              <a:rPr lang="en-GB" sz="1400" dirty="0" smtClean="0"/>
              <a:t>We need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detailed specifications </a:t>
            </a:r>
            <a:endParaRPr lang="en-GB" sz="1400" dirty="0" smtClean="0"/>
          </a:p>
          <a:p>
            <a:r>
              <a:rPr lang="en-GB" sz="1400" dirty="0" smtClean="0"/>
              <a:t>We need to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hold the course on clinically-driven specs </a:t>
            </a:r>
            <a:r>
              <a:rPr lang="en-GB" sz="1400" dirty="0" smtClean="0"/>
              <a:t>&amp; also England could benefit from a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vendor certification </a:t>
            </a:r>
            <a:r>
              <a:rPr lang="en-GB" sz="1400" dirty="0" smtClean="0"/>
              <a:t>process</a:t>
            </a:r>
            <a:endParaRPr lang="en-GB" sz="1400" dirty="0"/>
          </a:p>
          <a:p>
            <a:r>
              <a:rPr lang="en-GB" sz="1400" dirty="0" smtClean="0"/>
              <a:t>Information must be exchanged in databases for software to work, e.g., allergy alerting.  Not enough to view the information only</a:t>
            </a: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Clinical use of data is needed</a:t>
            </a:r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Clinical interpretation of data </a:t>
            </a:r>
            <a:r>
              <a:rPr lang="en-GB" sz="1400" dirty="0"/>
              <a:t>is the current focus in </a:t>
            </a:r>
            <a:r>
              <a:rPr lang="en-GB" sz="1400" dirty="0" smtClean="0"/>
              <a:t>Canada and should be main focus in England for correct technical specifications</a:t>
            </a:r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ata provenance, </a:t>
            </a:r>
            <a:r>
              <a:rPr lang="en-GB" sz="1400" dirty="0"/>
              <a:t>like i</a:t>
            </a:r>
            <a:r>
              <a:rPr lang="en-GB" sz="1400" dirty="0" smtClean="0"/>
              <a:t>n the USA, should be considered here or clinicians won’t want to exchange data</a:t>
            </a:r>
            <a:endParaRPr lang="en-GB" sz="1400" dirty="0"/>
          </a:p>
          <a:p>
            <a:r>
              <a:rPr lang="en-GB" sz="1400" dirty="0" smtClean="0"/>
              <a:t>We need to measure our own digital maturity (expected with new maturity mode) to include interoperability </a:t>
            </a:r>
          </a:p>
          <a:p>
            <a:pPr marL="0" indent="0">
              <a:buNone/>
            </a:pPr>
            <a:r>
              <a:rPr lang="en-GB" sz="1400" dirty="0" smtClean="0"/>
              <a:t>Plus, future thinking:</a:t>
            </a:r>
          </a:p>
          <a:p>
            <a:r>
              <a:rPr lang="en-GB" sz="1400" dirty="0" smtClean="0"/>
              <a:t>What about Internet of Things/5G and big data impact on interoperability</a:t>
            </a:r>
          </a:p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Where do patient requirements fit?</a:t>
            </a:r>
          </a:p>
        </p:txBody>
      </p:sp>
    </p:spTree>
    <p:extLst>
      <p:ext uri="{BB962C8B-B14F-4D97-AF65-F5344CB8AC3E}">
        <p14:creationId xmlns:p14="http://schemas.microsoft.com/office/powerpoint/2010/main" val="805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620688"/>
            <a:ext cx="9180512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05" y="3094700"/>
            <a:ext cx="754922" cy="8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2192426"/>
            <a:ext cx="3934438" cy="2696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08720"/>
            <a:ext cx="4680520" cy="3829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588" y="4671699"/>
            <a:ext cx="285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35 million people</a:t>
            </a:r>
          </a:p>
          <a:p>
            <a:r>
              <a:rPr lang="en-GB" dirty="0" smtClean="0"/>
              <a:t>10 million square-</a:t>
            </a:r>
            <a:r>
              <a:rPr lang="en-GB" dirty="0" err="1" smtClean="0"/>
              <a:t>kilometers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8416" y="405590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53 million people</a:t>
            </a:r>
          </a:p>
          <a:p>
            <a:r>
              <a:rPr lang="en-GB" dirty="0" smtClean="0"/>
              <a:t>0.2 million square-</a:t>
            </a:r>
            <a:r>
              <a:rPr lang="en-GB" dirty="0" err="1" smtClean="0"/>
              <a:t>kilometers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59636" y="4886899"/>
            <a:ext cx="2915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316 million people</a:t>
            </a:r>
          </a:p>
          <a:p>
            <a:r>
              <a:rPr lang="en-GB" dirty="0" smtClean="0"/>
              <a:t>9.8 million square-</a:t>
            </a:r>
            <a:r>
              <a:rPr lang="en-GB" dirty="0" err="1" smtClean="0"/>
              <a:t>kilometers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2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Sandy Melanson says this friendly bison showed up at her home in Dryden, Ont. on Tuesday."/>
          <p:cNvSpPr>
            <a:spLocks noChangeAspect="1" noChangeArrowheads="1"/>
          </p:cNvSpPr>
          <p:nvPr/>
        </p:nvSpPr>
        <p:spPr bwMode="auto">
          <a:xfrm>
            <a:off x="63500" y="-136525"/>
            <a:ext cx="73818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andy Melanson says this friendly bison showed up at her home in Dryden, Ont. on Tuesday."/>
          <p:cNvSpPr>
            <a:spLocks noChangeAspect="1" noChangeArrowheads="1"/>
          </p:cNvSpPr>
          <p:nvPr/>
        </p:nvSpPr>
        <p:spPr bwMode="auto">
          <a:xfrm>
            <a:off x="368300" y="168275"/>
            <a:ext cx="73818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r="1380"/>
          <a:stretch/>
        </p:blipFill>
        <p:spPr bwMode="auto">
          <a:xfrm>
            <a:off x="5100976" y="4020088"/>
            <a:ext cx="4059237" cy="279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0788" y="3384376"/>
            <a:ext cx="372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Bison surprises Dryden, Ont. couple in their home, scares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cats - 'We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were petting him and he seemed really friendly,' woman says of visit from bison</a:t>
            </a:r>
          </a:p>
          <a:p>
            <a:pPr algn="ctr"/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9" descr="The snow maze broke a previous record by more than 500 square metres."/>
          <p:cNvSpPr>
            <a:spLocks noChangeAspect="1" noChangeArrowheads="1"/>
          </p:cNvSpPr>
          <p:nvPr/>
        </p:nvSpPr>
        <p:spPr bwMode="auto">
          <a:xfrm>
            <a:off x="520700" y="320675"/>
            <a:ext cx="73818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" descr="The snow maze broke a previous record by more than 500 square metres."/>
          <p:cNvSpPr>
            <a:spLocks noChangeAspect="1" noChangeArrowheads="1"/>
          </p:cNvSpPr>
          <p:nvPr/>
        </p:nvSpPr>
        <p:spPr bwMode="auto">
          <a:xfrm>
            <a:off x="673100" y="473075"/>
            <a:ext cx="73818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8" name="Picture 16" descr="http://i.cbc.ca/1.3008879.1427296085!/fileImage/httpImage/image.jpg_gen/derivatives/original_300/lynx-or-bobcat-thunder-bay-post-off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 bwMode="auto">
          <a:xfrm>
            <a:off x="-14880" y="748391"/>
            <a:ext cx="3506759" cy="268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4878" y="149731"/>
            <a:ext cx="338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Wild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 spotted by Terrace Bay post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 - Cat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seen skulking on the snow banks by the Terrace Bay Canada Post office</a:t>
            </a:r>
          </a:p>
          <a:p>
            <a:pPr algn="ctr"/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6" name="Picture 14" descr="http://ak-hdl.buzzfed.com/static/enhanced/webdr01/2013/5/1/12/enhanced-buzz-20729-1367424794-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2177" r="1413" b="11000"/>
          <a:stretch/>
        </p:blipFill>
        <p:spPr bwMode="auto">
          <a:xfrm>
            <a:off x="3368041" y="0"/>
            <a:ext cx="5775959" cy="30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8"/>
          <a:stretch/>
        </p:blipFill>
        <p:spPr bwMode="auto">
          <a:xfrm>
            <a:off x="0" y="3429000"/>
            <a:ext cx="5251979" cy="30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Sandy Melanson says this friendly bison showed up at her home in Dryden, Ont. on Tuesday."/>
          <p:cNvSpPr>
            <a:spLocks noChangeAspect="1" noChangeArrowheads="1"/>
          </p:cNvSpPr>
          <p:nvPr/>
        </p:nvSpPr>
        <p:spPr bwMode="auto">
          <a:xfrm>
            <a:off x="251520" y="6237312"/>
            <a:ext cx="4752528" cy="4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/>
              <a:t>Fort William Historical Park builds world's largest snow maze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724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England does not spend as much on </a:t>
            </a:r>
            <a:r>
              <a:rPr lang="en-GB" dirty="0" err="1" smtClean="0"/>
              <a:t>eHealth</a:t>
            </a:r>
            <a:r>
              <a:rPr lang="en-GB" dirty="0" smtClean="0"/>
              <a:t> investment comparatively </a:t>
            </a:r>
            <a:r>
              <a:rPr lang="en-GB" sz="3600" dirty="0" smtClean="0"/>
              <a:t>(estimated)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98522" y="2393593"/>
            <a:ext cx="2441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b="1" dirty="0"/>
          </a:p>
          <a:p>
            <a:r>
              <a:rPr lang="en-GB" sz="1600" dirty="0" smtClean="0"/>
              <a:t>£1.1bn </a:t>
            </a:r>
            <a:r>
              <a:rPr lang="en-GB" sz="1600" dirty="0" err="1"/>
              <a:t>eHealth</a:t>
            </a:r>
            <a:r>
              <a:rPr lang="en-GB" sz="1600" dirty="0"/>
              <a:t> </a:t>
            </a:r>
            <a:r>
              <a:rPr lang="en-GB" sz="1600" dirty="0" smtClean="0"/>
              <a:t>investment</a:t>
            </a:r>
          </a:p>
          <a:p>
            <a:r>
              <a:rPr lang="en-GB" sz="1600" dirty="0" smtClean="0"/>
              <a:t>£3,003 health per capita </a:t>
            </a:r>
          </a:p>
          <a:p>
            <a:r>
              <a:rPr lang="en-GB" sz="1600" dirty="0" smtClean="0"/>
              <a:t>35 million people</a:t>
            </a:r>
          </a:p>
          <a:p>
            <a:r>
              <a:rPr lang="en-GB" sz="1600" dirty="0" smtClean="0"/>
              <a:t>GDP £1.053 trillion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679" y="2621230"/>
            <a:ext cx="36113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£304m </a:t>
            </a:r>
            <a:r>
              <a:rPr lang="en-GB" sz="1600" dirty="0" err="1" smtClean="0"/>
              <a:t>eHealth</a:t>
            </a:r>
            <a:r>
              <a:rPr lang="en-GB" sz="1600" dirty="0" smtClean="0"/>
              <a:t> investment in tech funds </a:t>
            </a:r>
          </a:p>
          <a:p>
            <a:r>
              <a:rPr lang="en-GB" sz="1600" dirty="0" smtClean="0"/>
              <a:t>+ est</a:t>
            </a:r>
            <a:r>
              <a:rPr lang="en-GB" sz="1600" dirty="0"/>
              <a:t>.</a:t>
            </a:r>
            <a:r>
              <a:rPr lang="en-GB" sz="1600" dirty="0" smtClean="0"/>
              <a:t> £323m </a:t>
            </a:r>
            <a:r>
              <a:rPr lang="en-GB" sz="1600" dirty="0" err="1" smtClean="0"/>
              <a:t>NPfIT</a:t>
            </a:r>
            <a:endParaRPr lang="en-GB" sz="1600" dirty="0" smtClean="0"/>
          </a:p>
          <a:p>
            <a:r>
              <a:rPr lang="en-GB" sz="1600" dirty="0" smtClean="0"/>
              <a:t>recent </a:t>
            </a:r>
            <a:r>
              <a:rPr lang="en-GB" sz="1600" dirty="0" err="1" smtClean="0"/>
              <a:t>eHealth</a:t>
            </a:r>
            <a:r>
              <a:rPr lang="en-GB" sz="1600" dirty="0" smtClean="0"/>
              <a:t> investment</a:t>
            </a:r>
          </a:p>
          <a:p>
            <a:r>
              <a:rPr lang="en-GB" sz="1600" dirty="0" smtClean="0"/>
              <a:t>£2,261 health per capita </a:t>
            </a:r>
          </a:p>
          <a:p>
            <a:r>
              <a:rPr lang="en-GB" sz="1600" dirty="0" smtClean="0"/>
              <a:t>53 million people</a:t>
            </a:r>
          </a:p>
          <a:p>
            <a:r>
              <a:rPr lang="en-GB" sz="1600" dirty="0" smtClean="0"/>
              <a:t>GDP £1.326 trillion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7602" y="2033553"/>
            <a:ext cx="2436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b="1" dirty="0"/>
          </a:p>
          <a:p>
            <a:r>
              <a:rPr lang="en-GB" sz="1600" dirty="0" smtClean="0"/>
              <a:t>£23bn </a:t>
            </a:r>
            <a:r>
              <a:rPr lang="en-GB" sz="1600" dirty="0" err="1"/>
              <a:t>eHealth</a:t>
            </a:r>
            <a:r>
              <a:rPr lang="en-GB" sz="1600" dirty="0"/>
              <a:t> </a:t>
            </a:r>
            <a:r>
              <a:rPr lang="en-GB" sz="1600" dirty="0" smtClean="0"/>
              <a:t>investment </a:t>
            </a:r>
            <a:endParaRPr lang="en-GB" sz="1600" dirty="0"/>
          </a:p>
          <a:p>
            <a:r>
              <a:rPr lang="en-GB" sz="1600" dirty="0" smtClean="0"/>
              <a:t>£5,650 health per capita </a:t>
            </a:r>
          </a:p>
          <a:p>
            <a:r>
              <a:rPr lang="en-GB" sz="1600" dirty="0" smtClean="0"/>
              <a:t>316 million people</a:t>
            </a:r>
          </a:p>
          <a:p>
            <a:r>
              <a:rPr lang="en-GB" sz="1600" dirty="0" smtClean="0"/>
              <a:t>GDP £11.549 trillion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128493"/>
              </p:ext>
            </p:extLst>
          </p:nvPr>
        </p:nvGraphicFramePr>
        <p:xfrm>
          <a:off x="-1260648" y="3232855"/>
          <a:ext cx="11809312" cy="309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7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If there was £8.2b added in England, as per recent report, would spend 7x more comparatively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9232"/>
              </p:ext>
            </p:extLst>
          </p:nvPr>
        </p:nvGraphicFramePr>
        <p:xfrm>
          <a:off x="-684584" y="2636912"/>
          <a:ext cx="105851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6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93" y="764704"/>
            <a:ext cx="8704937" cy="792088"/>
          </a:xfrm>
        </p:spPr>
        <p:txBody>
          <a:bodyPr/>
          <a:lstStyle/>
          <a:p>
            <a:pPr algn="l"/>
            <a:r>
              <a:rPr lang="en-GB" dirty="0" smtClean="0"/>
              <a:t>North American enablers 10+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eHealth</a:t>
            </a:r>
            <a:r>
              <a:rPr lang="en-GB" dirty="0" smtClean="0"/>
              <a:t> funded through </a:t>
            </a:r>
            <a:r>
              <a:rPr lang="en-GB" i="1" dirty="0" smtClean="0"/>
              <a:t>Canada Health </a:t>
            </a:r>
            <a:r>
              <a:rPr lang="en-GB" i="1" dirty="0" err="1" smtClean="0"/>
              <a:t>Infoway</a:t>
            </a:r>
            <a:r>
              <a:rPr lang="en-GB" i="1" dirty="0"/>
              <a:t> </a:t>
            </a:r>
            <a:r>
              <a:rPr lang="en-GB" dirty="0"/>
              <a:t>&amp; </a:t>
            </a:r>
            <a:r>
              <a:rPr lang="en-GB" i="1" dirty="0"/>
              <a:t>Office of the National Coordinator for Health Information Technology </a:t>
            </a:r>
            <a:r>
              <a:rPr lang="en-GB" dirty="0" smtClean="0"/>
              <a:t>(ONC) via the </a:t>
            </a:r>
            <a:r>
              <a:rPr lang="en-GB" dirty="0"/>
              <a:t>via Health Information Technology and Economic and Clinical Health (HITECH) Act</a:t>
            </a:r>
          </a:p>
          <a:p>
            <a:r>
              <a:rPr lang="en-GB" dirty="0" smtClean="0"/>
              <a:t>Both government agencies</a:t>
            </a:r>
          </a:p>
          <a:p>
            <a:r>
              <a:rPr lang="en-GB" dirty="0" smtClean="0"/>
              <a:t>Started a while ago, 2001 &amp; 2004 respectively</a:t>
            </a:r>
          </a:p>
          <a:p>
            <a:r>
              <a:rPr lang="en-GB" dirty="0" smtClean="0"/>
              <a:t>Goal</a:t>
            </a:r>
          </a:p>
          <a:p>
            <a:pPr lvl="1"/>
            <a:r>
              <a:rPr lang="en-GB" i="1" dirty="0" smtClean="0"/>
              <a:t>Canada - Development </a:t>
            </a:r>
            <a:r>
              <a:rPr lang="en-GB" i="1" dirty="0"/>
              <a:t>and implementation of electronic health information and </a:t>
            </a:r>
            <a:r>
              <a:rPr lang="en-GB" b="1" i="1" dirty="0"/>
              <a:t>communication </a:t>
            </a:r>
            <a:r>
              <a:rPr lang="en-GB" b="1" i="1" dirty="0" smtClean="0"/>
              <a:t>technology </a:t>
            </a:r>
          </a:p>
          <a:p>
            <a:pPr lvl="1"/>
            <a:r>
              <a:rPr lang="en-GB" i="1" dirty="0" smtClean="0"/>
              <a:t>USA - Coordinate </a:t>
            </a:r>
            <a:r>
              <a:rPr lang="en-GB" i="1" dirty="0"/>
              <a:t>nationwide efforts to implement and use the most advanced health information technology and the </a:t>
            </a:r>
            <a:r>
              <a:rPr lang="en-GB" b="1" i="1" dirty="0"/>
              <a:t>electronic exchange of health information</a:t>
            </a:r>
          </a:p>
          <a:p>
            <a:r>
              <a:rPr lang="en-GB" dirty="0" smtClean="0"/>
              <a:t>Funding model</a:t>
            </a:r>
          </a:p>
          <a:p>
            <a:pPr lvl="1"/>
            <a:r>
              <a:rPr lang="en-GB" dirty="0" smtClean="0"/>
              <a:t>In Canada capital </a:t>
            </a:r>
            <a:r>
              <a:rPr lang="en-GB" dirty="0"/>
              <a:t>funding </a:t>
            </a:r>
            <a:r>
              <a:rPr lang="en-GB" dirty="0" smtClean="0"/>
              <a:t>only with co-investment with medics</a:t>
            </a:r>
            <a:r>
              <a:rPr lang="en-GB" dirty="0"/>
              <a:t>, hospitals, </a:t>
            </a:r>
            <a:r>
              <a:rPr lang="en-GB" dirty="0" smtClean="0"/>
              <a:t>vendors</a:t>
            </a:r>
          </a:p>
          <a:p>
            <a:pPr lvl="1"/>
            <a:r>
              <a:rPr lang="en-GB" dirty="0" smtClean="0"/>
              <a:t>In US reward-based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3" y="1"/>
            <a:ext cx="1123410" cy="749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27384"/>
            <a:ext cx="1224135" cy="7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93" y="620688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What is Canada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Developing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interoperability standards </a:t>
            </a:r>
          </a:p>
          <a:p>
            <a:r>
              <a:rPr lang="en-GB" dirty="0"/>
              <a:t>Their definition of interoperability -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interpret &amp; exchange of information</a:t>
            </a:r>
          </a:p>
          <a:p>
            <a:pPr lvl="1"/>
            <a:r>
              <a:rPr lang="en-GB" dirty="0"/>
              <a:t>Facilitating clinical decision support standards for alerts &amp; reminders</a:t>
            </a:r>
          </a:p>
          <a:p>
            <a:r>
              <a:rPr lang="en-GB" dirty="0" smtClean="0"/>
              <a:t>Standards based </a:t>
            </a:r>
            <a:r>
              <a:rPr lang="en-GB" dirty="0"/>
              <a:t>on </a:t>
            </a:r>
            <a:r>
              <a:rPr lang="en-GB" dirty="0" smtClean="0"/>
              <a:t>international standards</a:t>
            </a:r>
            <a:endParaRPr lang="en-GB" dirty="0"/>
          </a:p>
          <a:p>
            <a:r>
              <a:rPr lang="en-GB" dirty="0" smtClean="0"/>
              <a:t>There is cross-sector</a:t>
            </a:r>
            <a:r>
              <a:rPr lang="en-GB" dirty="0"/>
              <a:t>, </a:t>
            </a:r>
            <a:r>
              <a:rPr lang="en-GB" dirty="0" smtClean="0"/>
              <a:t>consensus-based agreement</a:t>
            </a:r>
            <a:endParaRPr lang="en-GB" dirty="0"/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Certification</a:t>
            </a:r>
            <a:r>
              <a:rPr lang="en-GB" dirty="0" smtClean="0"/>
              <a:t> of software products</a:t>
            </a:r>
          </a:p>
          <a:p>
            <a:r>
              <a:rPr lang="en-GB" dirty="0" smtClean="0"/>
              <a:t>Have produced detailed specifications</a:t>
            </a:r>
          </a:p>
          <a:p>
            <a:pPr lvl="1"/>
            <a:r>
              <a:rPr lang="en-GB" dirty="0" smtClean="0"/>
              <a:t>EHR Systems </a:t>
            </a:r>
            <a:r>
              <a:rPr lang="en-GB" dirty="0"/>
              <a:t>Blueprint for clinical </a:t>
            </a:r>
            <a:r>
              <a:rPr lang="en-GB" dirty="0" smtClean="0"/>
              <a:t>interoperability</a:t>
            </a:r>
          </a:p>
          <a:p>
            <a:pPr lvl="1"/>
            <a:r>
              <a:rPr lang="en-GB" dirty="0" smtClean="0"/>
              <a:t>EHR Privacy &amp; Security Conceptual Architecture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6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9575"/>
            <a:ext cx="9144000" cy="822346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Canadian standards developed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ED </a:t>
            </a:r>
            <a:r>
              <a:rPr lang="en-GB" dirty="0"/>
              <a:t>diagnosis (CED-</a:t>
            </a:r>
            <a:r>
              <a:rPr lang="en-GB" dirty="0" err="1"/>
              <a:t>DxS</a:t>
            </a:r>
            <a:r>
              <a:rPr lang="en-GB" dirty="0"/>
              <a:t>)</a:t>
            </a:r>
          </a:p>
          <a:p>
            <a:r>
              <a:rPr lang="en-GB" dirty="0"/>
              <a:t>Nursing practice &amp;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patient outcomes </a:t>
            </a:r>
            <a:r>
              <a:rPr lang="en-GB" dirty="0"/>
              <a:t>(HOBIC)</a:t>
            </a:r>
          </a:p>
          <a:p>
            <a:r>
              <a:rPr lang="en-GB" dirty="0"/>
              <a:t>Client registry</a:t>
            </a:r>
          </a:p>
          <a:p>
            <a:r>
              <a:rPr lang="en-GB" dirty="0"/>
              <a:t>Cancer pathology &amp; staging data &amp; registries (CAP)</a:t>
            </a:r>
          </a:p>
          <a:p>
            <a:r>
              <a:rPr lang="en-GB" dirty="0"/>
              <a:t>Medical imaging (DICOM) </a:t>
            </a:r>
          </a:p>
          <a:p>
            <a:r>
              <a:rPr lang="en-GB" dirty="0"/>
              <a:t>Documents (XDS-1) </a:t>
            </a:r>
          </a:p>
          <a:p>
            <a:r>
              <a:rPr lang="en-GB" dirty="0"/>
              <a:t>Drugs (DIN)</a:t>
            </a:r>
          </a:p>
          <a:p>
            <a:r>
              <a:rPr lang="en-GB" dirty="0"/>
              <a:t>Global Location Number (GS1) &amp; products (GTIN)</a:t>
            </a:r>
          </a:p>
          <a:p>
            <a:r>
              <a:rPr lang="en-GB" dirty="0"/>
              <a:t>IHE Cross-enterprise document sharing (XDS-1)</a:t>
            </a:r>
          </a:p>
          <a:p>
            <a:r>
              <a:rPr lang="en-GB" dirty="0"/>
              <a:t>Interoperable EHR </a:t>
            </a:r>
            <a:r>
              <a:rPr lang="en-GB" b="1" dirty="0"/>
              <a:t>–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conditions, services, care compositions, allergies, patient notes, clinical documentation </a:t>
            </a:r>
          </a:p>
          <a:p>
            <a:r>
              <a:rPr lang="en-GB" dirty="0"/>
              <a:t>Lab (Path) statuses &amp; tests/reporting (LOINC and </a:t>
            </a:r>
            <a:r>
              <a:rPr lang="en-GB" dirty="0" err="1"/>
              <a:t>pCLOCD</a:t>
            </a:r>
            <a:r>
              <a:rPr lang="en-GB" dirty="0"/>
              <a:t>)</a:t>
            </a:r>
          </a:p>
          <a:p>
            <a:r>
              <a:rPr lang="en-GB" dirty="0"/>
              <a:t>Prescribing &amp; dispensing for decision support &amp; status</a:t>
            </a:r>
          </a:p>
          <a:p>
            <a:r>
              <a:rPr lang="en-GB" dirty="0"/>
              <a:t>Medical, e.g., assessment, history, etc. (SNOMED CT)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Cross-care assessments </a:t>
            </a:r>
            <a:r>
              <a:rPr lang="en-GB" dirty="0"/>
              <a:t>(</a:t>
            </a:r>
            <a:r>
              <a:rPr lang="en-GB" dirty="0" err="1"/>
              <a:t>interRAI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Vocabulary Model Interchange Format</a:t>
            </a:r>
            <a:r>
              <a:rPr lang="en-GB" b="1" dirty="0"/>
              <a:t> </a:t>
            </a:r>
            <a:r>
              <a:rPr lang="en-GB" dirty="0"/>
              <a:t>&amp; Terminology Implementation Guide for software conformance</a:t>
            </a:r>
          </a:p>
          <a:p>
            <a:r>
              <a:rPr lang="en-GB" dirty="0"/>
              <a:t>Primary care, e.g., immunisation,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observations, intervention</a:t>
            </a:r>
            <a:r>
              <a:rPr lang="en-GB" dirty="0"/>
              <a:t>, etc. (PHC)</a:t>
            </a:r>
          </a:p>
          <a:p>
            <a:r>
              <a:rPr lang="en-GB" dirty="0"/>
              <a:t>Provider IDs, Transport (TL1), Countries (ISO 3166-1:2006 &amp; 3166-2:20007), and Security (ISO 27799:2008, IEC 27002:2005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68" y="692696"/>
            <a:ext cx="912919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Canadian interoperability progress in 6 key areas is pretty good 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290954"/>
              </p:ext>
            </p:extLst>
          </p:nvPr>
        </p:nvGraphicFramePr>
        <p:xfrm>
          <a:off x="-7793" y="1844824"/>
          <a:ext cx="9144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9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resentation April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April 2014</Template>
  <TotalTime>16034</TotalTime>
  <Words>1031</Words>
  <Application>Microsoft Office PowerPoint</Application>
  <PresentationFormat>On-screen Show (4:3)</PresentationFormat>
  <Paragraphs>159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Corporate Presentation April 2014</vt:lpstr>
      <vt:lpstr>“Achieving Integrated Care  – Pioneering or Pie-in-the-Sky?” The North America Experience – is the pie still in the sky?</vt:lpstr>
      <vt:lpstr>PowerPoint Presentation</vt:lpstr>
      <vt:lpstr>PowerPoint Presentation</vt:lpstr>
      <vt:lpstr>England does not spend as much on eHealth investment comparatively (estimated)</vt:lpstr>
      <vt:lpstr>If there was £8.2b added in England, as per recent report, would spend 7x more comparatively</vt:lpstr>
      <vt:lpstr>North American enablers 10+ years</vt:lpstr>
      <vt:lpstr>What is Canada doing?</vt:lpstr>
      <vt:lpstr>Canadian standards developed</vt:lpstr>
      <vt:lpstr>Canadian interoperability progress in 6 key areas is pretty good </vt:lpstr>
      <vt:lpstr>Front line clinicians will see:</vt:lpstr>
      <vt:lpstr>PowerPoint Presentation</vt:lpstr>
      <vt:lpstr>Currently working on advancing eHealth through adoption &amp; advanced computing </vt:lpstr>
      <vt:lpstr>USA has not been working on inter-organisation information exchange</vt:lpstr>
      <vt:lpstr>USA (ONC)’s next steps will refocus on getting interoperability accomplished</vt:lpstr>
      <vt:lpstr>The below respected HIMSS Model does not address interoperability, expect new NHS England maturity model will </vt:lpstr>
      <vt:lpstr>Conclusions</vt:lpstr>
    </vt:vector>
  </TitlesOfParts>
  <Company>Bradford Teaching Hospitals NHS Foundation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Fedell</dc:creator>
  <cp:lastModifiedBy>Jeff Jacklin</cp:lastModifiedBy>
  <cp:revision>127</cp:revision>
  <dcterms:created xsi:type="dcterms:W3CDTF">2014-04-02T14:33:42Z</dcterms:created>
  <dcterms:modified xsi:type="dcterms:W3CDTF">2016-01-04T10:50:06Z</dcterms:modified>
</cp:coreProperties>
</file>